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რეგისტრირებულ მოსარგებლეთა თანაფარდობა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სოციალურად დაუცველი</c:v>
                </c:pt>
                <c:pt idx="1">
                  <c:v>საპენსიო ასაკის</c:v>
                </c:pt>
                <c:pt idx="2">
                  <c:v>შშმ პირი</c:v>
                </c:pt>
                <c:pt idx="3">
                  <c:v>სხვა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11669</c:v>
                </c:pt>
                <c:pt idx="1">
                  <c:v>22755</c:v>
                </c:pt>
                <c:pt idx="2">
                  <c:v>1839</c:v>
                </c:pt>
                <c:pt idx="3">
                  <c:v>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D-4129-AB4D-A8A9DD6226A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6769867894379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F5-46DD-A9F5-955BAE45751D}"/>
                </c:ext>
              </c:extLst>
            </c:dLbl>
            <c:dLbl>
              <c:idx val="2"/>
              <c:layout>
                <c:manualLayout>
                  <c:x val="-0.34015916803420648"/>
                  <c:y val="-6.85177242404378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72960796599841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</c:v>
                </c:pt>
                <c:pt idx="1">
                  <c:v>საკასო ხარჯი (20.06.19წ)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20000000</c:v>
                </c:pt>
                <c:pt idx="1">
                  <c:v>1109380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u="none" strike="noStrike" baseline="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მედიკამენტების ჯამური ხარჯვის (აბი/კოლოფი) ტენდენცია მიმართულებების/წლების მიხედვით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(6 თვე)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Sheet1!$B$2:$B$6</c:f>
              <c:numCache>
                <c:formatCode>_(* #,##0_);_(* \(#,##0\);_(* "-"??_);_(@_)</c:formatCode>
                <c:ptCount val="5"/>
                <c:pt idx="0">
                  <c:v>2847234</c:v>
                </c:pt>
                <c:pt idx="1">
                  <c:v>0</c:v>
                </c:pt>
                <c:pt idx="2">
                  <c:v>17559</c:v>
                </c:pt>
                <c:pt idx="3">
                  <c:v>1181992</c:v>
                </c:pt>
                <c:pt idx="4">
                  <c:v>160259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A-475B-9E7C-378A201D60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იანვარი-აგვისტო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Sheet1!$C$2:$C$6</c:f>
            </c:numRef>
          </c:val>
          <c:extLst>
            <c:ext xmlns:c16="http://schemas.microsoft.com/office/drawing/2014/chart" uri="{C3380CC4-5D6E-409C-BE32-E72D297353CC}">
              <c16:uniqueId val="{00000001-10DA-475B-9E7C-378A201D60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 სექტემბერი-დეკემბერი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Sheet1!$D$2:$D$6</c:f>
              <c:numCache>
                <c:formatCode>_(* #,##0_);_(* \(#,##0\);_(* "-"??_);_(@_)</c:formatCode>
                <c:ptCount val="5"/>
                <c:pt idx="0">
                  <c:v>4573098</c:v>
                </c:pt>
                <c:pt idx="1">
                  <c:v>20468</c:v>
                </c:pt>
                <c:pt idx="2">
                  <c:v>16592</c:v>
                </c:pt>
                <c:pt idx="3">
                  <c:v>2213724</c:v>
                </c:pt>
                <c:pt idx="4">
                  <c:v>393353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DA-475B-9E7C-378A201D60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Sheet1!$E$2:$E$6</c:f>
              <c:numCache>
                <c:formatCode>_(* #,##0_);_(* \(#,##0\);_(* "-"??_);_(@_)</c:formatCode>
                <c:ptCount val="5"/>
                <c:pt idx="0">
                  <c:v>9231247</c:v>
                </c:pt>
                <c:pt idx="1">
                  <c:v>20468</c:v>
                </c:pt>
                <c:pt idx="2">
                  <c:v>45196</c:v>
                </c:pt>
                <c:pt idx="3">
                  <c:v>4482909</c:v>
                </c:pt>
                <c:pt idx="4">
                  <c:v>714913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DA-475B-9E7C-378A201D60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2019 (5 თვე)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Sheet1!$F$2:$F$6</c:f>
              <c:numCache>
                <c:formatCode>_(* #,##0_);_(* \(#,##0\);_(* "-"??_);_(@_)</c:formatCode>
                <c:ptCount val="5"/>
                <c:pt idx="0">
                  <c:v>7974536</c:v>
                </c:pt>
                <c:pt idx="1">
                  <c:v>584797</c:v>
                </c:pt>
                <c:pt idx="2">
                  <c:v>28597</c:v>
                </c:pt>
                <c:pt idx="3">
                  <c:v>3584828</c:v>
                </c:pt>
                <c:pt idx="4">
                  <c:v>500966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DA-475B-9E7C-378A201D6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06265343"/>
        <c:axId val="1106270751"/>
      </c:barChart>
      <c:catAx>
        <c:axId val="11062653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6270751"/>
        <c:crosses val="autoZero"/>
        <c:auto val="1"/>
        <c:lblAlgn val="ctr"/>
        <c:lblOffset val="100"/>
        <c:noMultiLvlLbl val="0"/>
      </c:catAx>
      <c:valAx>
        <c:axId val="11062707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6265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2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3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0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4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4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4AB5-A4BB-483A-BC6C-FE334ED31245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55814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036215"/>
              </p:ext>
            </p:extLst>
          </p:nvPr>
        </p:nvGraphicFramePr>
        <p:xfrm>
          <a:off x="403762" y="3832554"/>
          <a:ext cx="4061360" cy="2790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741746371"/>
              </p:ext>
            </p:extLst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657600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86205"/>
              </p:ext>
            </p:extLst>
          </p:nvPr>
        </p:nvGraphicFramePr>
        <p:xfrm>
          <a:off x="5403272" y="617520"/>
          <a:ext cx="5950528" cy="2877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49382" y="6400800"/>
            <a:ext cx="4928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u="sng" dirty="0" smtClean="0">
                <a:solidFill>
                  <a:schemeClr val="accent1">
                    <a:lumMod val="50000"/>
                  </a:schemeClr>
                </a:solidFill>
              </a:rPr>
              <a:t>სულ რეგისტრირებულია - </a:t>
            </a:r>
            <a:r>
              <a:rPr lang="ka-GE" sz="1400" b="1" u="sng" dirty="0" smtClean="0">
                <a:solidFill>
                  <a:srgbClr val="FF0000"/>
                </a:solidFill>
              </a:rPr>
              <a:t>55 800</a:t>
            </a:r>
            <a:r>
              <a:rPr lang="ka-GE" sz="1400" b="1" u="sng" dirty="0" smtClean="0">
                <a:solidFill>
                  <a:schemeClr val="accent1">
                    <a:lumMod val="50000"/>
                  </a:schemeClr>
                </a:solidFill>
              </a:rPr>
              <a:t>-ზე მეტი პირი</a:t>
            </a:r>
          </a:p>
          <a:p>
            <a:r>
              <a:rPr lang="ka-GE" sz="1400" b="1" u="sng" dirty="0" smtClean="0">
                <a:solidFill>
                  <a:schemeClr val="accent1">
                    <a:lumMod val="50000"/>
                  </a:schemeClr>
                </a:solidFill>
              </a:rPr>
              <a:t>სულ აფთიაქში მიმართულია - </a:t>
            </a:r>
            <a:r>
              <a:rPr lang="ka-GE" sz="1400" b="1" u="sng" dirty="0" smtClean="0">
                <a:solidFill>
                  <a:srgbClr val="FF0000"/>
                </a:solidFill>
              </a:rPr>
              <a:t>140 000-</a:t>
            </a:r>
            <a:r>
              <a:rPr lang="ka-GE" sz="1400" b="1" u="sng" dirty="0" smtClean="0">
                <a:solidFill>
                  <a:schemeClr val="accent1">
                    <a:lumMod val="50000"/>
                  </a:schemeClr>
                </a:solidFill>
              </a:rPr>
              <a:t>მდე პირი</a:t>
            </a:r>
            <a:endParaRPr lang="en-US" sz="14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13318" y="3832554"/>
            <a:ext cx="2505695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პროგრამის გამოწვევები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23906" y="4488873"/>
            <a:ext cx="592578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დაბალი უტილიზაცია (ბენეფიციართა ზრდადი, თუმცა ჯამურად დაბალი მომართვიანობა)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ბიუჯეტის ათვისება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მედიკამენტების კონსოლიდირებულ შესყიდვებთან დაკავშირებული პრობლემები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64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Wingdings</vt:lpstr>
      <vt:lpstr>Office Theme</vt:lpstr>
      <vt:lpstr>ქრონიკული დაავადებების სამკურნალო მედიკამენტებით უზრუნველყოფის პროგრამა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8</cp:revision>
  <dcterms:created xsi:type="dcterms:W3CDTF">2019-06-20T13:18:21Z</dcterms:created>
  <dcterms:modified xsi:type="dcterms:W3CDTF">2019-06-20T14:25:26Z</dcterms:modified>
</cp:coreProperties>
</file>